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 Introduce Paper ] </a:t>
            </a:r>
          </a:p>
          <a:p>
            <a:pPr lvl="0">
              <a:spcBef>
                <a:spcPts val="0"/>
              </a:spcBef>
              <a:buNone/>
            </a:pPr>
            <a:r>
              <a:rPr lang="en" sz="1050">
                <a:solidFill>
                  <a:srgbClr val="252525"/>
                </a:solidFill>
                <a:highlight>
                  <a:srgbClr val="FFFFFF"/>
                </a:highlight>
              </a:rPr>
              <a:t>1991 SOSP Conference</a:t>
            </a:r>
          </a:p>
          <a:p>
            <a:pPr lvl="0">
              <a:spcBef>
                <a:spcPts val="0"/>
              </a:spcBef>
              <a:buNone/>
            </a:pPr>
            <a:r>
              <a:t/>
            </a:r>
            <a:endParaRPr/>
          </a:p>
          <a:p>
            <a:pPr lvl="0">
              <a:spcBef>
                <a:spcPts val="0"/>
              </a:spcBef>
              <a:buNone/>
            </a:pPr>
            <a:r>
              <a:rPr lang="en"/>
              <a:t>Another paper which I used as a reference, and will be mentioning explicitly later in the presentation was </a:t>
            </a:r>
          </a:p>
          <a:p>
            <a:pPr lvl="0" rtl="0">
              <a:spcBef>
                <a:spcPts val="0"/>
              </a:spcBef>
              <a:buClr>
                <a:schemeClr val="dk1"/>
              </a:buClr>
              <a:buSzPct val="100000"/>
              <a:buFont typeface="Arial"/>
              <a:buNone/>
            </a:pPr>
            <a:r>
              <a:t/>
            </a:r>
            <a:endParaRPr/>
          </a:p>
          <a:p>
            <a:pPr lvl="0">
              <a:spcBef>
                <a:spcPts val="0"/>
              </a:spcBef>
              <a:buClr>
                <a:schemeClr val="dk1"/>
              </a:buClr>
              <a:buSzPct val="100000"/>
              <a:buFont typeface="Arial"/>
              <a:buNone/>
            </a:pPr>
            <a:r>
              <a:rPr lang="en"/>
              <a:t>An Implementation of Scheduler Activations on the NetBSD Operating System</a:t>
            </a:r>
          </a:p>
          <a:p>
            <a:pPr lvl="0">
              <a:spcBef>
                <a:spcPts val="0"/>
              </a:spcBef>
              <a:buClr>
                <a:schemeClr val="dk1"/>
              </a:buClr>
              <a:buSzPct val="100000"/>
              <a:buFont typeface="Arial"/>
              <a:buNone/>
            </a:pPr>
            <a:r>
              <a:rPr lang="en"/>
              <a:t>Nathan J. Williams </a:t>
            </a:r>
          </a:p>
          <a:p>
            <a:pPr lvl="0">
              <a:spcBef>
                <a:spcPts val="0"/>
              </a:spcBef>
              <a:buClr>
                <a:schemeClr val="dk1"/>
              </a:buClr>
              <a:buSzPct val="100000"/>
              <a:buFont typeface="Arial"/>
              <a:buNone/>
            </a:pPr>
            <a:r>
              <a:rPr lang="en"/>
              <a:t>Wasabi Systems, Inc. </a:t>
            </a:r>
          </a:p>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More specifically, there are certain events that the kernel must notify the application about, and the application must notify the kernel about.</a:t>
            </a:r>
          </a:p>
          <a:p>
            <a:pPr lvl="0">
              <a:spcBef>
                <a:spcPts val="0"/>
              </a:spcBef>
              <a:buNone/>
            </a:pPr>
            <a:r>
              <a:t/>
            </a:r>
            <a:endParaRPr/>
          </a:p>
          <a:p>
            <a:pPr lvl="0">
              <a:spcBef>
                <a:spcPts val="0"/>
              </a:spcBef>
              <a:buNone/>
            </a:pPr>
            <a:r>
              <a:rPr lang="en"/>
              <a:t>The kernel will notify the application when granting some number of processors, when the kernel preempts a process, or when a blocking event in kernel space, such as a page fault, occurs of finishes</a:t>
            </a:r>
          </a:p>
          <a:p>
            <a:pPr lvl="0">
              <a:spcBef>
                <a:spcPts val="0"/>
              </a:spcBef>
              <a:buNone/>
            </a:pPr>
            <a:r>
              <a:t/>
            </a:r>
            <a:endParaRPr/>
          </a:p>
          <a:p>
            <a:pPr lvl="0">
              <a:spcBef>
                <a:spcPts val="0"/>
              </a:spcBef>
              <a:buNone/>
            </a:pPr>
            <a:r>
              <a:rPr lang="en"/>
              <a:t>Conversely, the program will notify the kernel it requires more or less processors, allowing for better allocation of processors among applications.</a:t>
            </a:r>
          </a:p>
          <a:p>
            <a:pPr lvl="0">
              <a:spcBef>
                <a:spcPts val="0"/>
              </a:spcBef>
              <a:buNone/>
            </a:pPr>
            <a:r>
              <a:t/>
            </a:r>
            <a:endParaRPr/>
          </a:p>
          <a:p>
            <a:pPr lvl="0">
              <a:spcBef>
                <a:spcPts val="0"/>
              </a:spcBef>
              <a:buNone/>
            </a:pPr>
            <a:r>
              <a:rPr lang="en"/>
              <a:t>But how does it achieve this communication?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First I need to talk about what Scheduler activations actually are</a:t>
            </a:r>
          </a:p>
          <a:p>
            <a:pPr lvl="0">
              <a:spcBef>
                <a:spcPts val="0"/>
              </a:spcBef>
              <a:buNone/>
            </a:pPr>
            <a:r>
              <a:t/>
            </a:r>
            <a:endParaRPr/>
          </a:p>
          <a:p>
            <a:pPr lvl="0">
              <a:spcBef>
                <a:spcPts val="0"/>
              </a:spcBef>
              <a:buNone/>
            </a:pPr>
            <a:r>
              <a:rPr lang="en"/>
              <a:t>Each thread has its own scheduler activation which is tied to the virtual processor it </a:t>
            </a:r>
            <a:r>
              <a:rPr lang="en" u="sng"/>
              <a:t>lives</a:t>
            </a:r>
            <a:r>
              <a:rPr lang="en"/>
              <a:t> on.  The SA is allocated when the thread first starts on a processor.</a:t>
            </a:r>
          </a:p>
          <a:p>
            <a:pPr lvl="0">
              <a:spcBef>
                <a:spcPts val="0"/>
              </a:spcBef>
              <a:buNone/>
            </a:pPr>
            <a:r>
              <a:t/>
            </a:r>
            <a:endParaRPr/>
          </a:p>
          <a:p>
            <a:pPr lvl="0">
              <a:spcBef>
                <a:spcPts val="0"/>
              </a:spcBef>
              <a:buNone/>
            </a:pPr>
            <a:r>
              <a:rPr lang="en"/>
              <a:t>The SA contains two execution stacks, one in kernel space and one in user space, which are used when making calls from one space to the other.  For example, when the application wants to tell the kernel it has idle processors, it will make a system call on the kernel stack of one of its scheduler activations</a:t>
            </a:r>
          </a:p>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a:t>
            </a:r>
            <a:r>
              <a:rPr lang="en" u="sng"/>
              <a:t>act</a:t>
            </a:r>
            <a:r>
              <a:rPr lang="en"/>
              <a:t>/</a:t>
            </a:r>
            <a:r>
              <a:rPr lang="en" u="sng"/>
              <a:t>process</a:t>
            </a:r>
            <a:r>
              <a:rPr lang="en"/>
              <a:t> of the kernel alerting the application is called upcalls.  The top table lists the upcalls that are available to the kernel.</a:t>
            </a:r>
          </a:p>
          <a:p>
            <a:pPr lvl="0">
              <a:spcBef>
                <a:spcPts val="0"/>
              </a:spcBef>
              <a:buNone/>
            </a:pPr>
            <a:r>
              <a:t/>
            </a:r>
            <a:endParaRPr/>
          </a:p>
          <a:p>
            <a:pPr lvl="0">
              <a:spcBef>
                <a:spcPts val="0"/>
              </a:spcBef>
              <a:buNone/>
            </a:pPr>
            <a:r>
              <a:rPr lang="en"/>
              <a:t>The user level sends messages to the kernel through system calls, a list of which appears on the bottom table.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year is 1992, threading is becoming increasingly popular as an alternative to heavy unix processes.  The two implementations of threads, kernel-level and user-level threads, had inherent strengths and weknesses.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When a thread is interrupted in the middle of a critical section, problems can occur.</a:t>
            </a:r>
          </a:p>
          <a:p>
            <a:pPr lvl="0">
              <a:spcBef>
                <a:spcPts val="0"/>
              </a:spcBef>
              <a:buNone/>
            </a:pPr>
            <a:r>
              <a:t/>
            </a:r>
            <a:endParaRPr/>
          </a:p>
          <a:p>
            <a:pPr lvl="0">
              <a:spcBef>
                <a:spcPts val="0"/>
              </a:spcBef>
              <a:buNone/>
            </a:pPr>
            <a:r>
              <a:rPr lang="en"/>
              <a:t>To avoid problems one of two schemes can be used, either a prevention scheme where the user-code and the kernel</a:t>
            </a:r>
          </a:p>
          <a:p>
            <a:pPr lvl="0">
              <a:spcBef>
                <a:spcPts val="0"/>
              </a:spcBef>
              <a:buNone/>
            </a:pPr>
            <a:r>
              <a:rPr lang="en"/>
              <a:t>coordinate synchronization and locking so inopportune preemptions are avoided</a:t>
            </a:r>
          </a:p>
          <a:p>
            <a:pPr lvl="0">
              <a:spcBef>
                <a:spcPts val="0"/>
              </a:spcBef>
              <a:buNone/>
            </a:pPr>
            <a:r>
              <a:t/>
            </a:r>
            <a:endParaRPr/>
          </a:p>
          <a:p>
            <a:pPr lvl="0">
              <a:spcBef>
                <a:spcPts val="0"/>
              </a:spcBef>
              <a:buNone/>
            </a:pPr>
            <a:r>
              <a:rPr lang="en"/>
              <a:t>Or</a:t>
            </a:r>
          </a:p>
          <a:p>
            <a:pPr lvl="0">
              <a:spcBef>
                <a:spcPts val="0"/>
              </a:spcBef>
              <a:buNone/>
            </a:pPr>
            <a:r>
              <a:t/>
            </a:r>
            <a:endParaRPr/>
          </a:p>
          <a:p>
            <a:pPr lvl="0">
              <a:spcBef>
                <a:spcPts val="0"/>
              </a:spcBef>
              <a:buNone/>
            </a:pPr>
            <a:r>
              <a:rPr lang="en"/>
              <a:t>Recovery, which is used in the paper’s implementation, where the system checks if the thread was in a critical section</a:t>
            </a:r>
          </a:p>
          <a:p>
            <a:pPr lvl="0">
              <a:spcBef>
                <a:spcPts val="0"/>
              </a:spcBef>
              <a:buNone/>
            </a:pPr>
            <a:r>
              <a:rPr lang="en"/>
              <a:t>When it was preempted, and if it was, it is continued temporarily until it exits the corresponding critical section.</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paper discusses in detail their approach for handling critical sections</a:t>
            </a:r>
            <a:r>
              <a:rPr lang="en"/>
              <a:t>...</a:t>
            </a:r>
            <a:r>
              <a:rPr lang="en"/>
              <a:t>.</a:t>
            </a:r>
          </a:p>
          <a:p>
            <a:pPr lvl="0">
              <a:spcBef>
                <a:spcPts val="0"/>
              </a:spcBef>
              <a:buNone/>
            </a:pPr>
            <a:r>
              <a:t/>
            </a:r>
            <a:endParaRPr/>
          </a:p>
          <a:p>
            <a:pPr lvl="0">
              <a:spcBef>
                <a:spcPts val="0"/>
              </a:spcBef>
              <a:buNone/>
            </a:pPr>
            <a:r>
              <a:rPr lang="en"/>
              <a:t>Another optimization the paper made was by recycling scheduler activations</a:t>
            </a:r>
          </a:p>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Kernel threads are known as a “1:1 model” of threading as there is a direct correspondence between the number of threads and resources.</a:t>
            </a:r>
          </a:p>
          <a:p>
            <a:pPr lvl="0">
              <a:spcBef>
                <a:spcPts val="0"/>
              </a:spcBef>
              <a:buNone/>
            </a:pPr>
            <a:r>
              <a:rPr lang="en"/>
              <a:t>The kernel is in charge of creating, scheduling, synchronizing, threads, as well as all other thread operations.</a:t>
            </a:r>
          </a:p>
          <a:p>
            <a:pPr lvl="0">
              <a:spcBef>
                <a:spcPts val="0"/>
              </a:spcBef>
              <a:buNone/>
            </a:pPr>
            <a:r>
              <a:rPr lang="en"/>
              <a:t>One benefit to kernel threads is that when a thread is blocked due to a kernel operation, such as a page fault, only that thread is affected, not the entire process.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three questions the paper sought to answer when measuring their implementation was</a:t>
            </a:r>
          </a:p>
          <a:p>
            <a:pPr lvl="0">
              <a:spcBef>
                <a:spcPts val="0"/>
              </a:spcBef>
              <a:buNone/>
            </a:pPr>
            <a:r>
              <a:t/>
            </a:r>
            <a:endParaRPr/>
          </a:p>
          <a:p>
            <a:pPr lvl="0">
              <a:spcBef>
                <a:spcPts val="0"/>
              </a:spcBef>
              <a:buNone/>
            </a:pPr>
            <a:r>
              <a:rPr lang="en"/>
              <a:t>What is the cost of user-level thread operations as compared to user-level thread libraries</a:t>
            </a:r>
          </a:p>
          <a:p>
            <a:pPr lvl="0">
              <a:spcBef>
                <a:spcPts val="0"/>
              </a:spcBef>
              <a:buNone/>
            </a:pPr>
            <a:r>
              <a:t/>
            </a:r>
            <a:endParaRPr/>
          </a:p>
          <a:p>
            <a:pPr lvl="0">
              <a:spcBef>
                <a:spcPts val="0"/>
              </a:spcBef>
              <a:buNone/>
            </a:pPr>
            <a:r>
              <a:rPr lang="en"/>
              <a:t>What is the cost of upcalls and system calls</a:t>
            </a:r>
          </a:p>
          <a:p>
            <a:pPr lvl="0">
              <a:spcBef>
                <a:spcPts val="0"/>
              </a:spcBef>
              <a:buNone/>
            </a:pPr>
            <a:r>
              <a:t/>
            </a:r>
            <a:endParaRPr/>
          </a:p>
          <a:p>
            <a:pPr lvl="0">
              <a:spcBef>
                <a:spcPts val="0"/>
              </a:spcBef>
              <a:buNone/>
            </a:pPr>
            <a:r>
              <a:rPr lang="en"/>
              <a:t>What was the effect on application performance?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Null Fork measures the time to create, schedule, execute and complete a thread that invokes the null procedure.</a:t>
            </a:r>
          </a:p>
          <a:p>
            <a:pPr lvl="0">
              <a:spcBef>
                <a:spcPts val="0"/>
              </a:spcBef>
              <a:buNone/>
            </a:pPr>
            <a:r>
              <a:t/>
            </a:r>
            <a:endParaRPr/>
          </a:p>
          <a:p>
            <a:pPr lvl="0">
              <a:spcBef>
                <a:spcPts val="0"/>
              </a:spcBef>
              <a:buNone/>
            </a:pPr>
            <a:r>
              <a:rPr lang="en"/>
              <a:t>Signal wait measures the time for a thread to signal a waiting thread and wait on a condition.</a:t>
            </a:r>
          </a:p>
          <a:p>
            <a:pPr lvl="0">
              <a:spcBef>
                <a:spcPts val="0"/>
              </a:spcBef>
              <a:buNone/>
            </a:pPr>
            <a:r>
              <a:t/>
            </a:r>
            <a:endParaRPr/>
          </a:p>
          <a:p>
            <a:pPr lvl="0">
              <a:spcBef>
                <a:spcPts val="0"/>
              </a:spcBef>
              <a:buNone/>
            </a:pPr>
            <a:r>
              <a:rPr lang="en"/>
              <a:t>This table indicates that Scheduler Activations are slightly slower than FastThreads, but both are an order of magnitude better than kernel threads.  The slight slowdowns as compared to FastThreads from SA is due to incrementing and decrementing the number of busy threads and determining whether or not the kernel must be notified.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System call and upcall performance were measured against the standard Topaz kernel threads implementation.  It was hypothesized that the two would match, but in the modified FastThreads implementation it was found that there was a slowdown by a factor of 5.  The paper states that through a better implementation they believed the two could match.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To test application performance, an O(n log(n)) solution to the N-body problem was run against each threading scheme.  The way the problem was developed allowed the authors to control the amount of memory available for the application.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rPr lang="en"/>
              <a:t>Performs slightly better than original FastThreads</a:t>
            </a:r>
          </a:p>
          <a:p>
            <a:pPr lvl="0">
              <a:spcBef>
                <a:spcPts val="0"/>
              </a:spcBef>
              <a:buClr>
                <a:schemeClr val="dk1"/>
              </a:buClr>
              <a:buSzPct val="100000"/>
              <a:buFont typeface="Arial"/>
              <a:buNone/>
            </a:pPr>
            <a:r>
              <a:rPr lang="en"/>
              <a:t>Both outperform Topaz kernel threads, especially as the number of processors increases</a:t>
            </a:r>
          </a:p>
          <a:p>
            <a:pPr lvl="0">
              <a:spcBef>
                <a:spcPts val="0"/>
              </a:spcBef>
              <a:buClr>
                <a:schemeClr val="dk1"/>
              </a:buClr>
              <a:buSzPct val="100000"/>
              <a:buFont typeface="Arial"/>
              <a:buNone/>
            </a:pPr>
            <a:r>
              <a:rPr lang="en"/>
              <a:t>Only tested up to 6 processors, a limitation of Firefly which they admit</a:t>
            </a:r>
          </a:p>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7" name="Shape 2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Execution time on six processors dependent on the amount of available memory.  Modified FastThreads handles cache misses better and performs better for this reason.  The original FastThreads greatly struggles when the amount of available memory drops below 50% because when performing I/O the entire process must block.</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3" name="Shape 2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Lastly, two copies of the N-body problem were run together over six processors, and their execution times averaged.  The New FastThreads implementation had a much higher speedup than the old setups.</a:t>
            </a:r>
          </a:p>
          <a:p>
            <a:pPr lvl="0">
              <a:spcBef>
                <a:spcPts val="0"/>
              </a:spcBef>
              <a:buNone/>
            </a:pPr>
            <a:r>
              <a:t/>
            </a:r>
            <a:endParaRPr/>
          </a:p>
          <a:p>
            <a:pPr lvl="0">
              <a:spcBef>
                <a:spcPts val="0"/>
              </a:spcBef>
              <a:buNone/>
            </a:pPr>
            <a:r>
              <a:rPr lang="en"/>
              <a:t>Original FastThreads struggled due to time-slicing.  Often threads holding locks would be swapped for threads idling.</a:t>
            </a:r>
          </a:p>
          <a:p>
            <a:pPr lvl="0">
              <a:spcBef>
                <a:spcPts val="0"/>
              </a:spcBef>
              <a:buNone/>
            </a:pPr>
            <a:r>
              <a:t/>
            </a:r>
            <a:endParaRPr/>
          </a:p>
          <a:p>
            <a:pPr lvl="0">
              <a:spcBef>
                <a:spcPts val="0"/>
              </a:spcBef>
              <a:buNone/>
            </a:pPr>
            <a:r>
              <a:rPr lang="en"/>
              <a:t>Topaz threads were slower because “common thread operations are more expensive”.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9" name="Shape 2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a:t>
            </a:r>
          </a:p>
          <a:p>
            <a:pPr lvl="0">
              <a:spcBef>
                <a:spcPts val="0"/>
              </a:spcBef>
              <a:buNone/>
            </a:pPr>
            <a:r>
              <a:t/>
            </a:r>
            <a:endParaRPr/>
          </a:p>
          <a:p>
            <a:pPr lvl="0">
              <a:spcBef>
                <a:spcPts val="0"/>
              </a:spcBef>
              <a:buNone/>
            </a:pPr>
            <a:r>
              <a:rPr lang="en">
                <a:solidFill>
                  <a:schemeClr val="dk1"/>
                </a:solidFill>
              </a:rPr>
              <a:t>An Implementation of Scheduler Activations on the NetBSD Operating System</a:t>
            </a:r>
          </a:p>
          <a:p>
            <a:pPr lvl="0">
              <a:spcBef>
                <a:spcPts val="0"/>
              </a:spcBef>
              <a:buNone/>
            </a:pPr>
            <a:r>
              <a:t/>
            </a:r>
            <a:endParaRPr/>
          </a:p>
          <a:p>
            <a:pPr lvl="0">
              <a:spcBef>
                <a:spcPts val="0"/>
              </a:spcBef>
              <a:buNone/>
            </a:pPr>
            <a:r>
              <a:rPr lang="en"/>
              <a:t>Results showed that scheduler activations were competitive with current user level threading libraries, but did not provide a significant advantage.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9" name="Shape 2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This information was adapted from both Krishna Sundarram’s blog post on goroutines and Traun Leyden’s blog post on goroutines, both of which discuss goroutines vs. java threads</a:t>
            </a:r>
          </a:p>
          <a:p>
            <a:pPr lvl="0" rtl="0">
              <a:spcBef>
                <a:spcPts val="0"/>
              </a:spcBef>
              <a:buNone/>
            </a:pPr>
            <a:r>
              <a:t/>
            </a:r>
            <a:endParaRPr/>
          </a:p>
          <a:p>
            <a:pPr lvl="0" rtl="0">
              <a:spcBef>
                <a:spcPts val="0"/>
              </a:spcBef>
              <a:buNone/>
            </a:pPr>
            <a:r>
              <a:rPr lang="en"/>
              <a:t>A new goroutine requires only 8kb of stack space as compared to ~1mb that a thread requires.  Additionally, goroutines grow by allocating heap storage as required.  The smaller overhead for a goroutine allows many more to be created.</a:t>
            </a:r>
          </a:p>
          <a:p>
            <a:pPr lvl="0" rtl="0">
              <a:spcBef>
                <a:spcPts val="0"/>
              </a:spcBef>
              <a:buNone/>
            </a:pPr>
            <a:r>
              <a:t/>
            </a:r>
            <a:endParaRPr/>
          </a:p>
          <a:p>
            <a:pPr lvl="0" rtl="0">
              <a:spcBef>
                <a:spcPts val="0"/>
              </a:spcBef>
              <a:buNone/>
            </a:pPr>
            <a:r>
              <a:rPr lang="en"/>
              <a:t>Threads often maintain thread pools to reduce the cost of creation and destruction of threads.  Goroutines are created and destroyed cheaply enough that this isn’t a worry.</a:t>
            </a:r>
          </a:p>
          <a:p>
            <a:pPr lvl="0" rtl="0">
              <a:spcBef>
                <a:spcPts val="0"/>
              </a:spcBef>
              <a:buNone/>
            </a:pPr>
            <a:r>
              <a:t/>
            </a:r>
            <a:endParaRPr/>
          </a:p>
          <a:p>
            <a:pPr lvl="0">
              <a:spcBef>
                <a:spcPts val="0"/>
              </a:spcBef>
              <a:buClr>
                <a:schemeClr val="dk1"/>
              </a:buClr>
              <a:buSzPct val="100000"/>
              <a:buFont typeface="Arial"/>
              <a:buNone/>
            </a:pPr>
            <a:r>
              <a:rPr lang="en"/>
              <a:t>When switching threads, many registers are required to be saved, but with goroutines, only three are saved or restored.  These registers are the PC, Stack Pointer, and DX, greatly reducing cost.</a:t>
            </a:r>
          </a:p>
          <a:p>
            <a:pPr lvl="0">
              <a:spcBef>
                <a:spcPts val="0"/>
              </a:spcBef>
              <a:buNone/>
            </a:pPr>
            <a:r>
              <a:t/>
            </a:r>
            <a:endParaRPr/>
          </a:p>
          <a:p>
            <a:pPr lvl="0">
              <a:spcBef>
                <a:spcPts val="0"/>
              </a:spcBef>
              <a:buNone/>
            </a:pPr>
            <a:r>
              <a:rPr lang="en"/>
              <a:t>Goroutines are implemented on top of a set of threads, and are cheaper because they do not cause the thread they are running on to block when the goroutine is blocked.</a:t>
            </a:r>
          </a:p>
          <a:p>
            <a:pPr lvl="0">
              <a:spcBef>
                <a:spcPts val="0"/>
              </a:spcBef>
              <a:buNone/>
            </a:pPr>
            <a:r>
              <a:t/>
            </a:r>
            <a:endParaRPr/>
          </a:p>
          <a:p>
            <a:pPr lvl="0">
              <a:spcBef>
                <a:spcPts val="0"/>
              </a:spcBef>
              <a:buNone/>
            </a:pPr>
            <a:r>
              <a:rPr lang="en"/>
              <a:t>Lastly, go provides primitives that allows you to avoid locks.  Go handles all synchronization, so it is much harder to run into common thread problems like deadlocks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That being said, kernel-level threading requires all thread management to be handled through system calls, which have a relatively high overhead.</a:t>
            </a:r>
          </a:p>
          <a:p>
            <a:pPr lvl="0">
              <a:spcBef>
                <a:spcPts val="0"/>
              </a:spcBef>
              <a:buNone/>
            </a:pPr>
            <a:r>
              <a:rPr lang="en"/>
              <a:t>Additionally, as we have seen for many other systems, there is often no general approach that works best for every program.  We can not have a specialized scheduling algorithm, or easily choose what thread from a specific process should be run.  As we have in other systems, we can solve this problem, at least partially, by pushing the solution to user-space.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en"/>
              <a:t>As an alternative to kernel-level threads, user-level threads use what is known as an “N:1 model”, or a model that maps N application threads to a single kernel resource.</a:t>
            </a:r>
          </a:p>
          <a:p>
            <a:pPr lvl="0" rtl="0">
              <a:lnSpc>
                <a:spcPct val="115000"/>
              </a:lnSpc>
              <a:spcBef>
                <a:spcPts val="0"/>
              </a:spcBef>
              <a:spcAft>
                <a:spcPts val="1600"/>
              </a:spcAft>
              <a:buNone/>
            </a:pPr>
            <a:r>
              <a:rPr lang="en"/>
              <a:t>Examples of user-level threading libraries of the time were FSU Pthreads, PTL2, and FastThreads, which this paper used as a base for its implementation.</a:t>
            </a:r>
          </a:p>
          <a:p>
            <a:pPr lvl="0" rtl="0">
              <a:lnSpc>
                <a:spcPct val="115000"/>
              </a:lnSpc>
              <a:spcBef>
                <a:spcPts val="0"/>
              </a:spcBef>
              <a:spcAft>
                <a:spcPts val="1600"/>
              </a:spcAft>
              <a:buNone/>
            </a:pPr>
            <a:r>
              <a:rPr lang="en"/>
              <a:t>The benefits of a user-level thread library is the ability to be more flexible and specialized, like specifying its own scheduling algorithm</a:t>
            </a:r>
          </a:p>
          <a:p>
            <a:pPr lvl="0">
              <a:lnSpc>
                <a:spcPct val="115000"/>
              </a:lnSpc>
              <a:spcBef>
                <a:spcPts val="0"/>
              </a:spcBef>
              <a:spcAft>
                <a:spcPts val="1600"/>
              </a:spcAft>
              <a:buClr>
                <a:schemeClr val="dk1"/>
              </a:buClr>
              <a:buSzPct val="100000"/>
              <a:buFont typeface="Arial"/>
              <a:buNone/>
            </a:pPr>
            <a:r>
              <a:rPr lang="en"/>
              <a:t>Additionally, we don’t have the overhead of making a system call everytime we want to perform a thread operation like creation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en">
                <a:solidFill>
                  <a:schemeClr val="dk1"/>
                </a:solidFill>
              </a:rPr>
              <a:t>There are downsides to user-level threads however.  Because all threads of a single process are mapped to one processor, we can only use one processor.  This means that if a thread blocks on a kernel event, then the entire program is blocked and can’t continue until the event finishes and the thread is rescheduled.</a:t>
            </a:r>
          </a:p>
          <a:p>
            <a:pPr lvl="0" rtl="0">
              <a:lnSpc>
                <a:spcPct val="115000"/>
              </a:lnSpc>
              <a:spcBef>
                <a:spcPts val="0"/>
              </a:spcBef>
              <a:spcAft>
                <a:spcPts val="1600"/>
              </a:spcAft>
              <a:buNone/>
            </a:pPr>
            <a:r>
              <a:rPr lang="en">
                <a:solidFill>
                  <a:schemeClr val="dk1"/>
                </a:solidFill>
              </a:rPr>
              <a:t>Additionally, as the paper states “In the presence of [multiprogramming, I/O, and page faults] user-level threds built on top of traditional processes can exhibit poor performance or even incorrect behavior”</a:t>
            </a:r>
          </a:p>
          <a:p>
            <a:pPr lvl="0">
              <a:lnSpc>
                <a:spcPct val="115000"/>
              </a:lnSpc>
              <a:spcBef>
                <a:spcPts val="0"/>
              </a:spcBef>
              <a:spcAft>
                <a:spcPts val="1600"/>
              </a:spcAft>
              <a:buClr>
                <a:schemeClr val="dk1"/>
              </a:buClr>
              <a:buSzPct val="100000"/>
              <a:buFont typeface="Arial"/>
              <a:buNone/>
            </a:pPr>
            <a:r>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So, generally, what we’ve seen is that multiple unix processes perform worse than a similar implementation using kernel threads, and both perform worse than user level threads.</a:t>
            </a:r>
          </a:p>
          <a:p>
            <a:pPr lvl="0">
              <a:spcBef>
                <a:spcPts val="0"/>
              </a:spcBef>
              <a:buNone/>
            </a:pPr>
            <a:r>
              <a:t/>
            </a:r>
            <a:endParaRPr/>
          </a:p>
          <a:p>
            <a:pPr lvl="0">
              <a:spcBef>
                <a:spcPts val="0"/>
              </a:spcBef>
              <a:buNone/>
            </a:pPr>
            <a:r>
              <a:rPr lang="en"/>
              <a:t>We can do better though.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Thats where scheduler activations come in.</a:t>
            </a:r>
          </a:p>
          <a:p>
            <a:pPr lvl="0">
              <a:spcBef>
                <a:spcPts val="0"/>
              </a:spcBef>
              <a:buNone/>
            </a:pPr>
            <a:r>
              <a:t/>
            </a:r>
            <a:endParaRPr/>
          </a:p>
          <a:p>
            <a:pPr lvl="0">
              <a:spcBef>
                <a:spcPts val="0"/>
              </a:spcBef>
              <a:buNone/>
            </a:pPr>
            <a:r>
              <a:rPr lang="en"/>
              <a:t>Scheduler activations are whats known as an “N:M model” because now we are mapping N application threads to M kernel resources, where N is generally larger than M.</a:t>
            </a:r>
          </a:p>
          <a:p>
            <a:pPr lvl="0">
              <a:spcBef>
                <a:spcPts val="0"/>
              </a:spcBef>
              <a:buNone/>
            </a:pPr>
            <a:r>
              <a:t/>
            </a:r>
            <a:endParaRPr/>
          </a:p>
          <a:p>
            <a:pPr lvl="0">
              <a:spcBef>
                <a:spcPts val="0"/>
              </a:spcBef>
              <a:buNone/>
            </a:pPr>
            <a:r>
              <a:rPr lang="en"/>
              <a:t>Each process is given a set of virtual processors which correspond to physical processors where it runs its threads.</a:t>
            </a:r>
          </a:p>
          <a:p>
            <a:pPr lvl="0">
              <a:spcBef>
                <a:spcPts val="0"/>
              </a:spcBef>
              <a:buNone/>
            </a:pPr>
            <a:r>
              <a:t/>
            </a:r>
            <a:endParaRPr/>
          </a:p>
          <a:p>
            <a:pPr lvl="0">
              <a:spcBef>
                <a:spcPts val="0"/>
              </a:spcBef>
              <a:buNone/>
            </a:pPr>
            <a:r>
              <a:rPr lang="en"/>
              <a:t>With Scheduler activations we get the best of both worlds - we can customize our scheduling algorithm and a process can handle its own scheduling.  There is a low cost of creating, swapping, and performing other thread operations because we aren’t required to make a syscall for each operation.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In a Scheduler Activation setup, v</a:t>
            </a:r>
            <a:r>
              <a:rPr lang="en"/>
              <a:t>ery simply, the kernel is in charge of allocating processors.  It decides which processes get what number of processors, and at any time can change the number of processors an application owns.</a:t>
            </a:r>
          </a:p>
          <a:p>
            <a:pPr lvl="0" rtl="0">
              <a:spcBef>
                <a:spcPts val="0"/>
              </a:spcBef>
              <a:buNone/>
            </a:pPr>
            <a:r>
              <a:rPr lang="en"/>
              <a:t>Applications know how many processors they own, allowing them to make decisions like which thread should schedule.</a:t>
            </a:r>
          </a:p>
          <a:p>
            <a:pPr lvl="0" rtl="0">
              <a:spcBef>
                <a:spcPts val="0"/>
              </a:spcBef>
              <a:buNone/>
            </a:pPr>
            <a:r>
              <a:t/>
            </a:r>
            <a:endParaRPr/>
          </a:p>
          <a:p>
            <a:pPr lvl="0" rtl="0">
              <a:spcBef>
                <a:spcPts val="0"/>
              </a:spcBef>
              <a:buNone/>
            </a:pPr>
            <a:r>
              <a:rPr lang="en"/>
              <a:t>This requires a lot of communication however… [Next slide]</a:t>
            </a:r>
          </a:p>
          <a:p>
            <a:pPr lvl="0">
              <a:spcBef>
                <a:spcPts val="0"/>
              </a:spcBef>
              <a:buClr>
                <a:schemeClr val="dk1"/>
              </a:buClr>
              <a:buSzPct val="100000"/>
              <a:buFont typeface="Arial"/>
              <a:buNone/>
            </a:pPr>
            <a:r>
              <a:t/>
            </a:r>
            <a:endParaRPr/>
          </a:p>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5.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0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0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image" Target="../media/image0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 Id="rId3" Type="http://schemas.openxmlformats.org/officeDocument/2006/relationships/image" Target="../media/image0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image" Target="../media/image0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 Id="rId3" Type="http://schemas.openxmlformats.org/officeDocument/2006/relationships/image" Target="../media/image0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 Id="rId3" Type="http://schemas.openxmlformats.org/officeDocument/2006/relationships/image" Target="../media/image0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 Id="rId3" Type="http://schemas.openxmlformats.org/officeDocument/2006/relationships/image" Target="../media/image0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 Id="rId3" Type="http://schemas.openxmlformats.org/officeDocument/2006/relationships/image" Target="../media/image0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 Id="rId3"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 Id="rId3" Type="http://schemas.openxmlformats.org/officeDocument/2006/relationships/image" Target="../media/image0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 Id="rId3"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 Id="rId3"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1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4.xml"/><Relationship Id="rId3" Type="http://schemas.openxmlformats.org/officeDocument/2006/relationships/image" Target="../media/image1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5.xml"/><Relationship Id="rId3" Type="http://schemas.openxmlformats.org/officeDocument/2006/relationships/image" Target="../media/image1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1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 Id="rId3" Type="http://schemas.openxmlformats.org/officeDocument/2006/relationships/image" Target="../media/image14.png"/><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382675"/>
            <a:ext cx="8520600" cy="2052600"/>
          </a:xfrm>
          <a:prstGeom prst="rect">
            <a:avLst/>
          </a:prstGeom>
        </p:spPr>
        <p:txBody>
          <a:bodyPr anchorCtr="0" anchor="b" bIns="91425" lIns="91425" rIns="91425" tIns="91425">
            <a:noAutofit/>
          </a:bodyPr>
          <a:lstStyle/>
          <a:p>
            <a:pPr lvl="0">
              <a:spcBef>
                <a:spcPts val="0"/>
              </a:spcBef>
              <a:buNone/>
            </a:pPr>
            <a:r>
              <a:rPr lang="en"/>
              <a:t>Scheduler Activations</a:t>
            </a:r>
          </a:p>
          <a:p>
            <a:pPr lvl="0">
              <a:spcBef>
                <a:spcPts val="0"/>
              </a:spcBef>
              <a:buNone/>
            </a:pPr>
            <a:r>
              <a:rPr lang="en" sz="2000"/>
              <a:t>Effective Kernel Support for the User-Level Management of Parallelism</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sz="1600">
                <a:solidFill>
                  <a:srgbClr val="000000"/>
                </a:solidFill>
              </a:rPr>
              <a:t>Thomas E. Anderson</a:t>
            </a:r>
          </a:p>
          <a:p>
            <a:pPr lvl="0">
              <a:spcBef>
                <a:spcPts val="0"/>
              </a:spcBef>
              <a:buNone/>
            </a:pPr>
            <a:r>
              <a:rPr lang="en" sz="1600">
                <a:solidFill>
                  <a:srgbClr val="000000"/>
                </a:solidFill>
              </a:rPr>
              <a:t>Brian N. Bershad</a:t>
            </a:r>
          </a:p>
          <a:p>
            <a:pPr lvl="0" rtl="0">
              <a:spcBef>
                <a:spcPts val="0"/>
              </a:spcBef>
              <a:buNone/>
            </a:pPr>
            <a:r>
              <a:rPr lang="en" sz="1600">
                <a:solidFill>
                  <a:srgbClr val="000000"/>
                </a:solidFill>
              </a:rPr>
              <a:t>Edward D. Lazowska</a:t>
            </a:r>
          </a:p>
          <a:p>
            <a:pPr lvl="0">
              <a:spcBef>
                <a:spcPts val="0"/>
              </a:spcBef>
              <a:buNone/>
            </a:pPr>
            <a:r>
              <a:rPr lang="en" sz="1600">
                <a:solidFill>
                  <a:srgbClr val="000000"/>
                </a:solidFill>
              </a:rPr>
              <a:t>Henry M. Levy</a:t>
            </a:r>
          </a:p>
          <a:p>
            <a:pPr lvl="0">
              <a:spcBef>
                <a:spcPts val="0"/>
              </a:spcBef>
              <a:buNone/>
            </a:pPr>
            <a:r>
              <a:t/>
            </a:r>
            <a:endParaRPr sz="1600">
              <a:solidFill>
                <a:srgbClr val="000000"/>
              </a:solidFill>
            </a:endParaRPr>
          </a:p>
          <a:p>
            <a:pPr lvl="0">
              <a:spcBef>
                <a:spcPts val="0"/>
              </a:spcBef>
              <a:buNone/>
            </a:pPr>
            <a:r>
              <a:rPr lang="en" sz="1600">
                <a:solidFill>
                  <a:srgbClr val="000000"/>
                </a:solidFill>
              </a:rPr>
              <a:t>University of Washington</a:t>
            </a:r>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Communication</a:t>
            </a:r>
          </a:p>
        </p:txBody>
      </p:sp>
      <p:sp>
        <p:nvSpPr>
          <p:cNvPr id="117" name="Shape 11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Kernel notifies application when</a:t>
            </a:r>
          </a:p>
          <a:p>
            <a:pPr indent="457200" lvl="0" rtl="0">
              <a:spcBef>
                <a:spcPts val="0"/>
              </a:spcBef>
              <a:buNone/>
            </a:pPr>
            <a:r>
              <a:rPr lang="en"/>
              <a:t>granting additional processor</a:t>
            </a:r>
          </a:p>
          <a:p>
            <a:pPr indent="457200" lvl="0" rtl="0">
              <a:spcBef>
                <a:spcPts val="0"/>
              </a:spcBef>
              <a:buNone/>
            </a:pPr>
            <a:r>
              <a:rPr lang="en"/>
              <a:t>A processor is preempted</a:t>
            </a:r>
          </a:p>
          <a:p>
            <a:pPr indent="457200" lvl="0" rtl="0">
              <a:spcBef>
                <a:spcPts val="0"/>
              </a:spcBef>
              <a:buNone/>
            </a:pPr>
            <a:r>
              <a:rPr lang="en"/>
              <a:t>Thread blocks, or finished blocking in Kernel</a:t>
            </a:r>
          </a:p>
          <a:p>
            <a:pPr indent="0" lvl="0" marL="0" rtl="0">
              <a:spcBef>
                <a:spcPts val="0"/>
              </a:spcBef>
              <a:buNone/>
            </a:pPr>
            <a:r>
              <a:rPr lang="en"/>
              <a:t>User level notifies kernel when</a:t>
            </a:r>
          </a:p>
          <a:p>
            <a:pPr indent="0" lvl="0" marL="0">
              <a:spcBef>
                <a:spcPts val="0"/>
              </a:spcBef>
              <a:buNone/>
            </a:pPr>
            <a:r>
              <a:rPr lang="en"/>
              <a:t>	It requires more or less processors</a:t>
            </a:r>
          </a:p>
          <a:p>
            <a:pPr lvl="0">
              <a:spcBef>
                <a:spcPts val="0"/>
              </a:spcBef>
              <a:buNone/>
            </a:pPr>
            <a:r>
              <a:t/>
            </a:r>
            <a:endParaRPr/>
          </a:p>
        </p:txBody>
      </p:sp>
      <p:sp>
        <p:nvSpPr>
          <p:cNvPr id="118" name="Shape 1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Scheduler Activations</a:t>
            </a:r>
          </a:p>
        </p:txBody>
      </p:sp>
      <p:sp>
        <p:nvSpPr>
          <p:cNvPr id="124" name="Shape 12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Each thread has its own SA</a:t>
            </a:r>
          </a:p>
          <a:p>
            <a:pPr lvl="0">
              <a:spcBef>
                <a:spcPts val="0"/>
              </a:spcBef>
              <a:buNone/>
            </a:pPr>
            <a:r>
              <a:rPr lang="en"/>
              <a:t>Given when thread starts on processor</a:t>
            </a:r>
          </a:p>
          <a:p>
            <a:pPr lvl="0">
              <a:spcBef>
                <a:spcPts val="0"/>
              </a:spcBef>
              <a:buNone/>
            </a:pPr>
            <a:r>
              <a:rPr lang="en"/>
              <a:t>Two execution stacks (one kernel, one user space)</a:t>
            </a:r>
          </a:p>
          <a:p>
            <a:pPr lvl="0">
              <a:spcBef>
                <a:spcPts val="0"/>
              </a:spcBef>
              <a:buNone/>
            </a:pPr>
            <a:r>
              <a:t/>
            </a:r>
            <a:endParaRPr/>
          </a:p>
        </p:txBody>
      </p:sp>
      <p:sp>
        <p:nvSpPr>
          <p:cNvPr id="125" name="Shape 1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Upcalls and System Calls</a:t>
            </a:r>
          </a:p>
        </p:txBody>
      </p:sp>
      <p:sp>
        <p:nvSpPr>
          <p:cNvPr id="131" name="Shape 131"/>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a:t>Kernel talks to the application through upcalls</a:t>
            </a:r>
          </a:p>
          <a:p>
            <a:pPr lvl="0">
              <a:spcBef>
                <a:spcPts val="0"/>
              </a:spcBef>
              <a:buNone/>
            </a:pPr>
            <a:r>
              <a:rPr lang="en"/>
              <a:t>Application talks to kernel through system calls</a:t>
            </a:r>
          </a:p>
        </p:txBody>
      </p:sp>
      <p:pic>
        <p:nvPicPr>
          <p:cNvPr id="132" name="Shape 132"/>
          <p:cNvPicPr preferRelativeResize="0"/>
          <p:nvPr/>
        </p:nvPicPr>
        <p:blipFill>
          <a:blip r:embed="rId3">
            <a:alphaModFix/>
          </a:blip>
          <a:stretch>
            <a:fillRect/>
          </a:stretch>
        </p:blipFill>
        <p:spPr>
          <a:xfrm>
            <a:off x="4311600" y="3287375"/>
            <a:ext cx="4339249" cy="1166899"/>
          </a:xfrm>
          <a:prstGeom prst="rect">
            <a:avLst/>
          </a:prstGeom>
          <a:noFill/>
          <a:ln>
            <a:noFill/>
          </a:ln>
        </p:spPr>
      </p:pic>
      <p:pic>
        <p:nvPicPr>
          <p:cNvPr id="133" name="Shape 133"/>
          <p:cNvPicPr preferRelativeResize="0"/>
          <p:nvPr/>
        </p:nvPicPr>
        <p:blipFill>
          <a:blip r:embed="rId4">
            <a:alphaModFix/>
          </a:blip>
          <a:stretch>
            <a:fillRect/>
          </a:stretch>
        </p:blipFill>
        <p:spPr>
          <a:xfrm>
            <a:off x="4311599" y="1195450"/>
            <a:ext cx="4443548" cy="1740774"/>
          </a:xfrm>
          <a:prstGeom prst="rect">
            <a:avLst/>
          </a:prstGeom>
          <a:noFill/>
          <a:ln>
            <a:noFill/>
          </a:ln>
        </p:spPr>
      </p:pic>
      <p:sp>
        <p:nvSpPr>
          <p:cNvPr id="134" name="Shape 1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pic>
        <p:nvPicPr>
          <p:cNvPr descr="one.png" id="139" name="Shape 139"/>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40" name="Shape 1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pic>
        <p:nvPicPr>
          <p:cNvPr descr="two.png" id="145" name="Shape 145"/>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46" name="Shape 14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pic>
        <p:nvPicPr>
          <p:cNvPr descr="three.png" id="151" name="Shape 151"/>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52" name="Shape 1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pic>
        <p:nvPicPr>
          <p:cNvPr descr="four.png" id="157" name="Shape 157"/>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58" name="Shape 15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pic>
        <p:nvPicPr>
          <p:cNvPr descr="five.png" id="163" name="Shape 163"/>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64" name="Shape 16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pic>
        <p:nvPicPr>
          <p:cNvPr descr="six.png" id="169" name="Shape 169"/>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70" name="Shape 17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pic>
        <p:nvPicPr>
          <p:cNvPr descr="seven.png" id="175" name="Shape 175"/>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76" name="Shape 17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Problem</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Threading increasing in popularity</a:t>
            </a:r>
          </a:p>
          <a:p>
            <a:pPr lvl="0">
              <a:spcBef>
                <a:spcPts val="0"/>
              </a:spcBef>
              <a:buNone/>
            </a:pPr>
            <a:r>
              <a:rPr lang="en"/>
              <a:t>Kernel-level and user-level threads are the only options</a:t>
            </a:r>
          </a:p>
          <a:p>
            <a:pPr lvl="0">
              <a:spcBef>
                <a:spcPts val="0"/>
              </a:spcBef>
              <a:buNone/>
            </a:pPr>
            <a:r>
              <a:t/>
            </a:r>
            <a:endParaRPr/>
          </a:p>
        </p:txBody>
      </p:sp>
      <p:sp>
        <p:nvSpPr>
          <p:cNvPr id="63" name="Shape 6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pic>
        <p:nvPicPr>
          <p:cNvPr descr="eight.png" id="181" name="Shape 181"/>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82" name="Shape 18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pic>
        <p:nvPicPr>
          <p:cNvPr descr="nine.png" id="187" name="Shape 187"/>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88" name="Shape 18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pic>
        <p:nvPicPr>
          <p:cNvPr descr="ten.png" id="193" name="Shape 193"/>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194" name="Shape 19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pic>
        <p:nvPicPr>
          <p:cNvPr descr="eleven.png" id="199" name="Shape 199"/>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200" name="Shape 20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pic>
        <p:nvPicPr>
          <p:cNvPr descr="twelve.png" id="205" name="Shape 205"/>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206" name="Shape 20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pic>
        <p:nvPicPr>
          <p:cNvPr descr="one.png" id="211" name="Shape 211"/>
          <p:cNvPicPr preferRelativeResize="0"/>
          <p:nvPr/>
        </p:nvPicPr>
        <p:blipFill>
          <a:blip r:embed="rId3">
            <a:alphaModFix/>
          </a:blip>
          <a:stretch>
            <a:fillRect/>
          </a:stretch>
        </p:blipFill>
        <p:spPr>
          <a:xfrm>
            <a:off x="774290" y="0"/>
            <a:ext cx="7595419" cy="5143500"/>
          </a:xfrm>
          <a:prstGeom prst="rect">
            <a:avLst/>
          </a:prstGeom>
          <a:noFill/>
          <a:ln>
            <a:noFill/>
          </a:ln>
        </p:spPr>
      </p:pic>
      <p:sp>
        <p:nvSpPr>
          <p:cNvPr id="212" name="Shape 2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Critical Sections</a:t>
            </a:r>
          </a:p>
        </p:txBody>
      </p:sp>
      <p:sp>
        <p:nvSpPr>
          <p:cNvPr id="218" name="Shape 21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Potential issues</a:t>
            </a:r>
          </a:p>
          <a:p>
            <a:pPr lvl="0">
              <a:spcBef>
                <a:spcPts val="0"/>
              </a:spcBef>
              <a:buNone/>
            </a:pPr>
            <a:r>
              <a:rPr lang="en"/>
              <a:t>Prevention vs. Recovery</a:t>
            </a:r>
          </a:p>
          <a:p>
            <a:pPr lvl="0">
              <a:spcBef>
                <a:spcPts val="0"/>
              </a:spcBef>
              <a:buNone/>
            </a:pPr>
            <a:r>
              <a:rPr lang="en"/>
              <a:t>Upcall handler executes thread</a:t>
            </a:r>
          </a:p>
        </p:txBody>
      </p:sp>
      <p:sp>
        <p:nvSpPr>
          <p:cNvPr id="219" name="Shape 2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Implementation</a:t>
            </a:r>
          </a:p>
        </p:txBody>
      </p:sp>
      <p:sp>
        <p:nvSpPr>
          <p:cNvPr id="225" name="Shape 22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t>DEC SRC Firefly multiprocessor workstation</a:t>
            </a:r>
          </a:p>
          <a:p>
            <a:pPr lvl="0">
              <a:spcBef>
                <a:spcPts val="0"/>
              </a:spcBef>
              <a:buNone/>
            </a:pPr>
            <a:r>
              <a:rPr lang="en"/>
              <a:t>Modified Topaz OS</a:t>
            </a:r>
          </a:p>
          <a:p>
            <a:pPr lvl="0">
              <a:spcBef>
                <a:spcPts val="0"/>
              </a:spcBef>
              <a:buNone/>
            </a:pPr>
            <a:r>
              <a:rPr lang="en"/>
              <a:t>Modified FastThreads user-level thread package</a:t>
            </a:r>
          </a:p>
          <a:p>
            <a:pPr lvl="0">
              <a:spcBef>
                <a:spcPts val="0"/>
              </a:spcBef>
              <a:buNone/>
            </a:pPr>
            <a:r>
              <a:t/>
            </a:r>
            <a:endParaRPr/>
          </a:p>
        </p:txBody>
      </p:sp>
      <p:sp>
        <p:nvSpPr>
          <p:cNvPr id="226" name="Shape 22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Implementation con’t</a:t>
            </a:r>
          </a:p>
        </p:txBody>
      </p:sp>
      <p:sp>
        <p:nvSpPr>
          <p:cNvPr id="232" name="Shape 23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Guarantees no processor to idle if work can be done</a:t>
            </a:r>
          </a:p>
          <a:p>
            <a:pPr lvl="0">
              <a:spcBef>
                <a:spcPts val="0"/>
              </a:spcBef>
              <a:buNone/>
            </a:pPr>
            <a:r>
              <a:rPr lang="en"/>
              <a:t>Even distribution of processors among high priority address spaces</a:t>
            </a:r>
          </a:p>
          <a:p>
            <a:pPr lvl="0">
              <a:spcBef>
                <a:spcPts val="0"/>
              </a:spcBef>
              <a:buNone/>
            </a:pPr>
            <a:r>
              <a:rPr lang="en"/>
              <a:t>Continued support for standard Kernel threads</a:t>
            </a:r>
          </a:p>
          <a:p>
            <a:pPr lvl="0">
              <a:spcBef>
                <a:spcPts val="0"/>
              </a:spcBef>
              <a:buNone/>
            </a:pPr>
            <a:r>
              <a:rPr lang="en"/>
              <a:t>Applications free to chose scheduling algorithm</a:t>
            </a:r>
          </a:p>
          <a:p>
            <a:pPr lvl="0">
              <a:spcBef>
                <a:spcPts val="0"/>
              </a:spcBef>
              <a:buNone/>
            </a:pPr>
            <a:r>
              <a:rPr lang="en"/>
              <a:t>Processors</a:t>
            </a:r>
            <a:r>
              <a:rPr lang="en"/>
              <a:t> wait short time before notifying kernel for reallocation</a:t>
            </a:r>
          </a:p>
          <a:p>
            <a:pPr lvl="0">
              <a:spcBef>
                <a:spcPts val="0"/>
              </a:spcBef>
              <a:buNone/>
            </a:pPr>
            <a:r>
              <a:t/>
            </a:r>
            <a:endParaRPr/>
          </a:p>
        </p:txBody>
      </p:sp>
      <p:sp>
        <p:nvSpPr>
          <p:cNvPr id="233" name="Shape 23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Optimizations</a:t>
            </a:r>
          </a:p>
        </p:txBody>
      </p:sp>
      <p:sp>
        <p:nvSpPr>
          <p:cNvPr id="239" name="Shape 23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Critical Sections</a:t>
            </a:r>
          </a:p>
          <a:p>
            <a:pPr indent="457200" lvl="0">
              <a:spcBef>
                <a:spcPts val="0"/>
              </a:spcBef>
              <a:buNone/>
            </a:pPr>
            <a:r>
              <a:rPr lang="en"/>
              <a:t>Flags have high overhead</a:t>
            </a:r>
          </a:p>
          <a:p>
            <a:pPr indent="457200" lvl="0" rtl="0">
              <a:spcBef>
                <a:spcPts val="0"/>
              </a:spcBef>
              <a:buNone/>
            </a:pPr>
            <a:r>
              <a:rPr lang="en"/>
              <a:t>Copy critical section code instead</a:t>
            </a:r>
          </a:p>
          <a:p>
            <a:pPr indent="0" lvl="0" marL="0" rtl="0">
              <a:spcBef>
                <a:spcPts val="0"/>
              </a:spcBef>
              <a:buNone/>
            </a:pPr>
            <a:r>
              <a:rPr lang="en"/>
              <a:t>Recycling Scheduler Activations</a:t>
            </a:r>
          </a:p>
          <a:p>
            <a:pPr indent="0" lvl="0" marL="0">
              <a:spcBef>
                <a:spcPts val="0"/>
              </a:spcBef>
              <a:buNone/>
            </a:pPr>
            <a:r>
              <a:t/>
            </a:r>
            <a:endParaRPr/>
          </a:p>
        </p:txBody>
      </p:sp>
      <p:sp>
        <p:nvSpPr>
          <p:cNvPr id="240" name="Shape 2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Kernel-level Threads</a:t>
            </a:r>
          </a:p>
        </p:txBody>
      </p:sp>
      <p:sp>
        <p:nvSpPr>
          <p:cNvPr id="69" name="Shape 6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“1:1 model”</a:t>
            </a:r>
          </a:p>
          <a:p>
            <a:pPr lvl="0">
              <a:spcBef>
                <a:spcPts val="0"/>
              </a:spcBef>
              <a:buNone/>
            </a:pPr>
            <a:r>
              <a:rPr lang="en"/>
              <a:t>Kernel creates, schedules, synchronizes, etc</a:t>
            </a:r>
          </a:p>
          <a:p>
            <a:pPr lvl="0">
              <a:spcBef>
                <a:spcPts val="0"/>
              </a:spcBef>
              <a:buNone/>
            </a:pPr>
            <a:r>
              <a:rPr lang="en"/>
              <a:t>Thread blocking doesn’t affect the rest of the process</a:t>
            </a:r>
          </a:p>
        </p:txBody>
      </p:sp>
      <p:sp>
        <p:nvSpPr>
          <p:cNvPr id="70" name="Shape 7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Performance</a:t>
            </a:r>
          </a:p>
        </p:txBody>
      </p:sp>
      <p:sp>
        <p:nvSpPr>
          <p:cNvPr id="246" name="Shape 24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What is the cost of user-level thread operations?</a:t>
            </a:r>
          </a:p>
          <a:p>
            <a:pPr lvl="0">
              <a:spcBef>
                <a:spcPts val="0"/>
              </a:spcBef>
              <a:buNone/>
            </a:pPr>
            <a:r>
              <a:rPr lang="en"/>
              <a:t>What is the cost of communication?</a:t>
            </a:r>
          </a:p>
          <a:p>
            <a:pPr lvl="0">
              <a:spcBef>
                <a:spcPts val="0"/>
              </a:spcBef>
              <a:buNone/>
            </a:pPr>
            <a:r>
              <a:rPr lang="en"/>
              <a:t>What is the effect on application performance?</a:t>
            </a:r>
          </a:p>
        </p:txBody>
      </p:sp>
      <p:sp>
        <p:nvSpPr>
          <p:cNvPr id="247" name="Shape 2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Thread Operation Performance</a:t>
            </a:r>
          </a:p>
        </p:txBody>
      </p:sp>
      <p:pic>
        <p:nvPicPr>
          <p:cNvPr id="253" name="Shape 253"/>
          <p:cNvPicPr preferRelativeResize="0"/>
          <p:nvPr/>
        </p:nvPicPr>
        <p:blipFill>
          <a:blip r:embed="rId3">
            <a:alphaModFix/>
          </a:blip>
          <a:stretch>
            <a:fillRect/>
          </a:stretch>
        </p:blipFill>
        <p:spPr>
          <a:xfrm>
            <a:off x="0" y="1814195"/>
            <a:ext cx="9144001" cy="1515108"/>
          </a:xfrm>
          <a:prstGeom prst="rect">
            <a:avLst/>
          </a:prstGeom>
          <a:noFill/>
          <a:ln>
            <a:noFill/>
          </a:ln>
        </p:spPr>
      </p:pic>
      <p:sp>
        <p:nvSpPr>
          <p:cNvPr id="254" name="Shape 2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Communication Cost</a:t>
            </a:r>
          </a:p>
        </p:txBody>
      </p:sp>
      <p:sp>
        <p:nvSpPr>
          <p:cNvPr id="260" name="Shape 26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More expensive than current kernel thread operations</a:t>
            </a:r>
          </a:p>
          <a:p>
            <a:pPr lvl="0">
              <a:spcBef>
                <a:spcPts val="0"/>
              </a:spcBef>
              <a:buNone/>
            </a:pPr>
            <a:r>
              <a:rPr lang="en"/>
              <a:t>Potential optimizations could bring it even with Topaz kernel thread operations</a:t>
            </a:r>
          </a:p>
          <a:p>
            <a:pPr lvl="0">
              <a:spcBef>
                <a:spcPts val="0"/>
              </a:spcBef>
              <a:buNone/>
            </a:pPr>
            <a:r>
              <a:t/>
            </a:r>
            <a:endParaRPr/>
          </a:p>
        </p:txBody>
      </p:sp>
      <p:sp>
        <p:nvSpPr>
          <p:cNvPr id="261" name="Shape 26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Application Performance</a:t>
            </a:r>
          </a:p>
        </p:txBody>
      </p:sp>
      <p:sp>
        <p:nvSpPr>
          <p:cNvPr id="267" name="Shape 2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Tested against O(n * log(n)) solution of N-body problem</a:t>
            </a:r>
          </a:p>
          <a:p>
            <a:pPr lvl="0">
              <a:spcBef>
                <a:spcPts val="0"/>
              </a:spcBef>
              <a:buNone/>
            </a:pPr>
            <a:r>
              <a:t/>
            </a:r>
            <a:endParaRPr/>
          </a:p>
        </p:txBody>
      </p:sp>
      <p:sp>
        <p:nvSpPr>
          <p:cNvPr id="268" name="Shape 26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x="0" y="0"/>
          <a:ext cx="0" cy="0"/>
          <a:chOff x="0" y="0"/>
          <a:chExt cx="0" cy="0"/>
        </a:xfrm>
      </p:grpSpPr>
      <p:pic>
        <p:nvPicPr>
          <p:cNvPr descr="Screen Shot 2016-10-04 at 1.57.12 PM.png" id="273" name="Shape 273"/>
          <p:cNvPicPr preferRelativeResize="0"/>
          <p:nvPr/>
        </p:nvPicPr>
        <p:blipFill>
          <a:blip r:embed="rId3">
            <a:alphaModFix/>
          </a:blip>
          <a:stretch>
            <a:fillRect/>
          </a:stretch>
        </p:blipFill>
        <p:spPr>
          <a:xfrm>
            <a:off x="0" y="158159"/>
            <a:ext cx="9144001" cy="4827182"/>
          </a:xfrm>
          <a:prstGeom prst="rect">
            <a:avLst/>
          </a:prstGeom>
          <a:noFill/>
          <a:ln>
            <a:noFill/>
          </a:ln>
        </p:spPr>
      </p:pic>
      <p:sp>
        <p:nvSpPr>
          <p:cNvPr id="274" name="Shape 27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pic>
        <p:nvPicPr>
          <p:cNvPr descr="Screen Shot 2016-10-04 at 1.58.24 PM.png" id="279" name="Shape 279"/>
          <p:cNvPicPr preferRelativeResize="0"/>
          <p:nvPr/>
        </p:nvPicPr>
        <p:blipFill>
          <a:blip r:embed="rId3">
            <a:alphaModFix/>
          </a:blip>
          <a:stretch>
            <a:fillRect/>
          </a:stretch>
        </p:blipFill>
        <p:spPr>
          <a:xfrm>
            <a:off x="0" y="136149"/>
            <a:ext cx="9144001" cy="4871201"/>
          </a:xfrm>
          <a:prstGeom prst="rect">
            <a:avLst/>
          </a:prstGeom>
          <a:noFill/>
          <a:ln>
            <a:noFill/>
          </a:ln>
        </p:spPr>
      </p:pic>
      <p:sp>
        <p:nvSpPr>
          <p:cNvPr id="280" name="Shape 28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pic>
        <p:nvPicPr>
          <p:cNvPr descr="Screen Shot 2016-10-04 at 1.59.06 PM.png" id="285" name="Shape 285"/>
          <p:cNvPicPr preferRelativeResize="0"/>
          <p:nvPr/>
        </p:nvPicPr>
        <p:blipFill>
          <a:blip r:embed="rId3">
            <a:alphaModFix/>
          </a:blip>
          <a:stretch>
            <a:fillRect/>
          </a:stretch>
        </p:blipFill>
        <p:spPr>
          <a:xfrm>
            <a:off x="0" y="1591608"/>
            <a:ext cx="9143999" cy="1960282"/>
          </a:xfrm>
          <a:prstGeom prst="rect">
            <a:avLst/>
          </a:prstGeom>
          <a:noFill/>
          <a:ln>
            <a:noFill/>
          </a:ln>
        </p:spPr>
      </p:pic>
      <p:sp>
        <p:nvSpPr>
          <p:cNvPr id="286" name="Shape 28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x="0" y="0"/>
          <a:ext cx="0" cy="0"/>
          <a:chOff x="0" y="0"/>
          <a:chExt cx="0" cy="0"/>
        </a:xfrm>
      </p:grpSpPr>
      <p:sp>
        <p:nvSpPr>
          <p:cNvPr id="291" name="Shape 2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NetBSD Implementation</a:t>
            </a:r>
          </a:p>
        </p:txBody>
      </p:sp>
      <p:sp>
        <p:nvSpPr>
          <p:cNvPr id="292" name="Shape 292"/>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a:t>System call latency measured on a 500 MHz Digital Alpha 21164 system</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p:txBody>
      </p:sp>
      <p:sp>
        <p:nvSpPr>
          <p:cNvPr id="293" name="Shape 293"/>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rPr lang="en"/>
              <a:t>Thread operation costs mesaured on an Apple iBook with a 500MHz G3 processor and 256k of L2 cache</a:t>
            </a:r>
          </a:p>
        </p:txBody>
      </p:sp>
      <p:pic>
        <p:nvPicPr>
          <p:cNvPr descr="Screen Shot 2016-10-04 at 2.00.45 PM.png" id="294" name="Shape 294"/>
          <p:cNvPicPr preferRelativeResize="0"/>
          <p:nvPr/>
        </p:nvPicPr>
        <p:blipFill>
          <a:blip r:embed="rId3">
            <a:alphaModFix/>
          </a:blip>
          <a:stretch>
            <a:fillRect/>
          </a:stretch>
        </p:blipFill>
        <p:spPr>
          <a:xfrm>
            <a:off x="752000" y="2293800"/>
            <a:ext cx="2847025" cy="2275074"/>
          </a:xfrm>
          <a:prstGeom prst="rect">
            <a:avLst/>
          </a:prstGeom>
          <a:noFill/>
          <a:ln>
            <a:noFill/>
          </a:ln>
        </p:spPr>
      </p:pic>
      <p:pic>
        <p:nvPicPr>
          <p:cNvPr id="295" name="Shape 295"/>
          <p:cNvPicPr preferRelativeResize="0"/>
          <p:nvPr/>
        </p:nvPicPr>
        <p:blipFill>
          <a:blip r:embed="rId4">
            <a:alphaModFix/>
          </a:blip>
          <a:stretch>
            <a:fillRect/>
          </a:stretch>
        </p:blipFill>
        <p:spPr>
          <a:xfrm>
            <a:off x="4975693" y="2464575"/>
            <a:ext cx="3627356" cy="1933524"/>
          </a:xfrm>
          <a:prstGeom prst="rect">
            <a:avLst/>
          </a:prstGeom>
          <a:noFill/>
          <a:ln>
            <a:noFill/>
          </a:ln>
        </p:spPr>
      </p:pic>
      <p:sp>
        <p:nvSpPr>
          <p:cNvPr id="296" name="Shape 29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Discussion Points</a:t>
            </a:r>
          </a:p>
        </p:txBody>
      </p:sp>
      <p:sp>
        <p:nvSpPr>
          <p:cNvPr id="302" name="Shape 302"/>
          <p:cNvSpPr txBox="1"/>
          <p:nvPr>
            <p:ph idx="1" type="body"/>
          </p:nvPr>
        </p:nvSpPr>
        <p:spPr>
          <a:xfrm>
            <a:off x="311700" y="1152475"/>
            <a:ext cx="8271000" cy="3416400"/>
          </a:xfrm>
          <a:prstGeom prst="rect">
            <a:avLst/>
          </a:prstGeom>
        </p:spPr>
        <p:txBody>
          <a:bodyPr anchorCtr="0" anchor="t" bIns="91425" lIns="91425" rIns="91425" tIns="91425">
            <a:noAutofit/>
          </a:bodyPr>
          <a:lstStyle/>
          <a:p>
            <a:pPr lvl="0">
              <a:spcBef>
                <a:spcPts val="0"/>
              </a:spcBef>
              <a:buNone/>
            </a:pPr>
            <a:r>
              <a:rPr lang="en"/>
              <a:t>Scheduler Activations require a process to be honest about the number of threads required.  What strategy could be utilized to ensure fairness even in dishonest conditions?</a:t>
            </a:r>
          </a:p>
          <a:p>
            <a:pPr lvl="0">
              <a:spcBef>
                <a:spcPts val="0"/>
              </a:spcBef>
              <a:buNone/>
            </a:pPr>
            <a:r>
              <a:rPr lang="en"/>
              <a:t>What workloads / processes would be ideal for Scheduler Activations over User-level threading? </a:t>
            </a:r>
          </a:p>
          <a:p>
            <a:pPr lvl="0">
              <a:spcBef>
                <a:spcPts val="0"/>
              </a:spcBef>
              <a:buNone/>
            </a:pPr>
            <a:r>
              <a:rPr lang="en"/>
              <a:t>How do threads compare to goroutines?</a:t>
            </a:r>
          </a:p>
        </p:txBody>
      </p:sp>
      <p:sp>
        <p:nvSpPr>
          <p:cNvPr id="303" name="Shape 30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Goroutines</a:t>
            </a:r>
          </a:p>
        </p:txBody>
      </p:sp>
      <p:sp>
        <p:nvSpPr>
          <p:cNvPr id="309" name="Shape 309"/>
          <p:cNvSpPr txBox="1"/>
          <p:nvPr>
            <p:ph idx="1" type="body"/>
          </p:nvPr>
        </p:nvSpPr>
        <p:spPr>
          <a:xfrm>
            <a:off x="311700" y="1152475"/>
            <a:ext cx="8160600" cy="3416400"/>
          </a:xfrm>
          <a:prstGeom prst="rect">
            <a:avLst/>
          </a:prstGeom>
        </p:spPr>
        <p:txBody>
          <a:bodyPr anchorCtr="0" anchor="t" bIns="91425" lIns="91425" rIns="91425" tIns="91425">
            <a:noAutofit/>
          </a:bodyPr>
          <a:lstStyle/>
          <a:p>
            <a:pPr lvl="0">
              <a:spcBef>
                <a:spcPts val="0"/>
              </a:spcBef>
              <a:buNone/>
            </a:pPr>
            <a:r>
              <a:rPr lang="en"/>
              <a:t>3 Major differences</a:t>
            </a:r>
          </a:p>
          <a:p>
            <a:pPr lvl="0">
              <a:spcBef>
                <a:spcPts val="0"/>
              </a:spcBef>
              <a:buNone/>
            </a:pPr>
            <a:r>
              <a:rPr lang="en"/>
              <a:t>	Memory consumption</a:t>
            </a:r>
          </a:p>
          <a:p>
            <a:pPr lvl="0">
              <a:spcBef>
                <a:spcPts val="0"/>
              </a:spcBef>
              <a:buNone/>
            </a:pPr>
            <a:r>
              <a:rPr lang="en"/>
              <a:t>	Setup / Teardown</a:t>
            </a:r>
          </a:p>
          <a:p>
            <a:pPr lvl="0">
              <a:spcBef>
                <a:spcPts val="0"/>
              </a:spcBef>
              <a:buNone/>
            </a:pPr>
            <a:r>
              <a:rPr lang="en"/>
              <a:t>	Switching</a:t>
            </a:r>
          </a:p>
          <a:p>
            <a:pPr lvl="0">
              <a:spcBef>
                <a:spcPts val="0"/>
              </a:spcBef>
              <a:buNone/>
            </a:pPr>
            <a:r>
              <a:rPr lang="en"/>
              <a:t>Handling blocks</a:t>
            </a:r>
          </a:p>
          <a:p>
            <a:pPr lvl="0">
              <a:spcBef>
                <a:spcPts val="0"/>
              </a:spcBef>
              <a:buNone/>
            </a:pPr>
            <a:r>
              <a:rPr lang="en"/>
              <a:t>Synchronization</a:t>
            </a:r>
          </a:p>
          <a:p>
            <a:pPr lvl="0">
              <a:spcBef>
                <a:spcPts val="0"/>
              </a:spcBef>
              <a:buNone/>
            </a:pPr>
            <a:r>
              <a:t/>
            </a:r>
            <a:endParaRPr/>
          </a:p>
        </p:txBody>
      </p:sp>
      <p:sp>
        <p:nvSpPr>
          <p:cNvPr id="310" name="Shape 31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Kernel-level threading downsides</a:t>
            </a:r>
          </a:p>
        </p:txBody>
      </p:sp>
      <p:sp>
        <p:nvSpPr>
          <p:cNvPr id="76" name="Shape 7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High overhead of system calls</a:t>
            </a:r>
          </a:p>
          <a:p>
            <a:pPr lvl="0">
              <a:spcBef>
                <a:spcPts val="0"/>
              </a:spcBef>
              <a:buNone/>
            </a:pPr>
            <a:r>
              <a:rPr lang="en"/>
              <a:t>Generalized</a:t>
            </a:r>
          </a:p>
        </p:txBody>
      </p:sp>
      <p:sp>
        <p:nvSpPr>
          <p:cNvPr id="77" name="Shape 7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User-level threads</a:t>
            </a:r>
          </a:p>
        </p:txBody>
      </p:sp>
      <p:sp>
        <p:nvSpPr>
          <p:cNvPr id="83" name="Shape 8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“N:1 model”</a:t>
            </a:r>
          </a:p>
          <a:p>
            <a:pPr lvl="0">
              <a:spcBef>
                <a:spcPts val="0"/>
              </a:spcBef>
              <a:buNone/>
            </a:pPr>
            <a:r>
              <a:rPr lang="en"/>
              <a:t>FSU Pthreads, PTL2, FastThreads</a:t>
            </a:r>
          </a:p>
          <a:p>
            <a:pPr lvl="0">
              <a:spcBef>
                <a:spcPts val="0"/>
              </a:spcBef>
              <a:buNone/>
            </a:pPr>
            <a:r>
              <a:rPr lang="en"/>
              <a:t>Self scheduling with specialized scheduling algorithms</a:t>
            </a:r>
          </a:p>
          <a:p>
            <a:pPr lvl="0">
              <a:spcBef>
                <a:spcPts val="0"/>
              </a:spcBef>
              <a:buNone/>
            </a:pPr>
            <a:r>
              <a:rPr lang="en"/>
              <a:t>More flexibility</a:t>
            </a:r>
          </a:p>
          <a:p>
            <a:pPr lvl="0">
              <a:spcBef>
                <a:spcPts val="0"/>
              </a:spcBef>
              <a:buNone/>
            </a:pPr>
            <a:r>
              <a:rPr lang="en"/>
              <a:t>Lightweight</a:t>
            </a:r>
          </a:p>
          <a:p>
            <a:pPr lvl="0">
              <a:spcBef>
                <a:spcPts val="0"/>
              </a:spcBef>
              <a:buNone/>
            </a:pPr>
            <a:r>
              <a:t/>
            </a:r>
            <a:endParaRPr/>
          </a:p>
          <a:p>
            <a:pPr lvl="0">
              <a:spcBef>
                <a:spcPts val="0"/>
              </a:spcBef>
              <a:buNone/>
            </a:pPr>
            <a:r>
              <a:t/>
            </a:r>
            <a:endParaRPr/>
          </a:p>
        </p:txBody>
      </p:sp>
      <p:sp>
        <p:nvSpPr>
          <p:cNvPr id="84" name="Shape 8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User-level thread downsides	</a:t>
            </a:r>
          </a:p>
        </p:txBody>
      </p:sp>
      <p:sp>
        <p:nvSpPr>
          <p:cNvPr id="90" name="Shape 9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Purely user-level threading can only use one processor</a:t>
            </a:r>
          </a:p>
          <a:p>
            <a:pPr lvl="0">
              <a:spcBef>
                <a:spcPts val="0"/>
              </a:spcBef>
              <a:buNone/>
            </a:pPr>
            <a:r>
              <a:rPr lang="en"/>
              <a:t>Operations that block (I/O, page fault) block entire process</a:t>
            </a:r>
          </a:p>
          <a:p>
            <a:pPr lvl="0">
              <a:spcBef>
                <a:spcPts val="0"/>
              </a:spcBef>
              <a:buNone/>
            </a:pPr>
            <a:r>
              <a:t/>
            </a:r>
            <a:endParaRPr/>
          </a:p>
        </p:txBody>
      </p:sp>
      <p:sp>
        <p:nvSpPr>
          <p:cNvPr id="91" name="Shape 9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90250" y="450150"/>
            <a:ext cx="8125200" cy="4090800"/>
          </a:xfrm>
          <a:prstGeom prst="rect">
            <a:avLst/>
          </a:prstGeom>
        </p:spPr>
        <p:txBody>
          <a:bodyPr anchorCtr="0" anchor="ctr" bIns="91425" lIns="91425" rIns="91425" tIns="91425">
            <a:noAutofit/>
          </a:bodyPr>
          <a:lstStyle/>
          <a:p>
            <a:pPr lvl="0">
              <a:spcBef>
                <a:spcPts val="0"/>
              </a:spcBef>
              <a:buNone/>
            </a:pPr>
            <a:r>
              <a:rPr lang="en" sz="2800"/>
              <a:t>Unix Processes &lt; Kernel threads &lt; User threads</a:t>
            </a:r>
          </a:p>
        </p:txBody>
      </p:sp>
      <p:sp>
        <p:nvSpPr>
          <p:cNvPr id="97" name="Shape 9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Scheduler Activations</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“N:M model”</a:t>
            </a:r>
          </a:p>
          <a:p>
            <a:pPr lvl="0">
              <a:spcBef>
                <a:spcPts val="0"/>
              </a:spcBef>
              <a:buNone/>
            </a:pPr>
            <a:r>
              <a:rPr lang="en"/>
              <a:t>Processes each given a “virtual processor”</a:t>
            </a:r>
          </a:p>
          <a:p>
            <a:pPr lvl="0">
              <a:spcBef>
                <a:spcPts val="0"/>
              </a:spcBef>
              <a:buNone/>
            </a:pPr>
            <a:r>
              <a:rPr lang="en"/>
              <a:t>User-level scheduling</a:t>
            </a:r>
          </a:p>
          <a:p>
            <a:pPr lvl="0">
              <a:spcBef>
                <a:spcPts val="0"/>
              </a:spcBef>
              <a:buNone/>
            </a:pPr>
            <a:r>
              <a:rPr lang="en"/>
              <a:t>Low cost of creating, swapping, etc</a:t>
            </a:r>
          </a:p>
          <a:p>
            <a:pPr lvl="0">
              <a:spcBef>
                <a:spcPts val="0"/>
              </a:spcBef>
              <a:buNone/>
            </a:pPr>
            <a:r>
              <a:rPr lang="en"/>
              <a:t>Multiprocessor</a:t>
            </a:r>
          </a:p>
        </p:txBody>
      </p:sp>
      <p:sp>
        <p:nvSpPr>
          <p:cNvPr id="104" name="Shape 10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General Approach</a:t>
            </a:r>
          </a:p>
        </p:txBody>
      </p:sp>
      <p:sp>
        <p:nvSpPr>
          <p:cNvPr id="110" name="Shape 11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Kernel allocates processors to each process</a:t>
            </a:r>
          </a:p>
          <a:p>
            <a:pPr lvl="0">
              <a:spcBef>
                <a:spcPts val="0"/>
              </a:spcBef>
              <a:buNone/>
            </a:pPr>
            <a:r>
              <a:rPr lang="en"/>
              <a:t>Applications know what processors they have been allocated</a:t>
            </a:r>
          </a:p>
          <a:p>
            <a:pPr lvl="0">
              <a:spcBef>
                <a:spcPts val="0"/>
              </a:spcBef>
              <a:buNone/>
            </a:pPr>
            <a:r>
              <a:rPr lang="en"/>
              <a:t>Requires communication</a:t>
            </a:r>
          </a:p>
        </p:txBody>
      </p:sp>
      <p:sp>
        <p:nvSpPr>
          <p:cNvPr id="111" name="Shape 11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